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e9f17bc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e9f17bc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e9f17bc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e9f17bc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e9f17bc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e9f17bc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e9f17bc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e9f17bc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e9f17bc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e9f17bc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d96e31b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d96e31b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e9f17bce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e9f17bc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e9f17bce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e9f17bce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eb0b5f82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eb0b5f82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e9f17bc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e9f17bc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b19269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b19269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1fb848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f1fb848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9f17bce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e9f17bce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f1fb848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f1fb848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f1fb8482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f1fb848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eb0b5f8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eb0b5f8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f1fb8482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f1fb848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f1fb8482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f1fb8482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f1fb8482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f1fb8482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f1fb8482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f1fb8482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f351012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f351012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b19269b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b19269b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f351012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f351012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f3510126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f3510126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d0b3f5f51cae71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d0b3f5f51cae7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eb0b5f8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eb0b5f8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d0b3f5f51cae71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d0b3f5f51cae71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3911ff8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3911ff8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51af533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51af533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51af5337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51af5337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51af5337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51af5337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51af5337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51af5337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b19269b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b19269b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523bb0a9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523bb0a9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d0b3f5f51cae71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d0b3f5f51cae71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551af53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551af53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23bb0a98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523bb0a98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d0b3f5f51cae71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d0b3f5f51cae71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d0b3f5f51cae71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d0b3f5f51cae71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b19269b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b19269b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b19269b0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b19269b0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b19269b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b19269b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19269b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19269b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b19269b0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b19269b0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7.jpg"/><Relationship Id="rId8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9.jp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2.jpg"/><Relationship Id="rId5" Type="http://schemas.openxmlformats.org/officeDocument/2006/relationships/image" Target="../media/image19.jp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42.jpg"/><Relationship Id="rId5" Type="http://schemas.openxmlformats.org/officeDocument/2006/relationships/image" Target="../media/image37.png"/><Relationship Id="rId6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42.jpg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52.jpg"/><Relationship Id="rId5" Type="http://schemas.openxmlformats.org/officeDocument/2006/relationships/image" Target="../media/image48.png"/><Relationship Id="rId6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53.png"/><Relationship Id="rId6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56.png"/><Relationship Id="rId6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hyperlink" Target="https://github.com/debkbanerji/lego-art-remix" TargetMode="External"/><Relationship Id="rId5" Type="http://schemas.openxmlformats.org/officeDocument/2006/relationships/hyperlink" Target="https://lego-art-remix.com" TargetMode="External"/><Relationship Id="rId6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hyperlink" Target="https://github.com/debkbanerji/lego-art-remix/issues" TargetMode="External"/><Relationship Id="rId5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614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 Banerji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988775" y="4847550"/>
            <a:ext cx="2360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Last updated: 2022-9-16</a:t>
            </a:r>
            <a:endParaRPr sz="1300"/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1555650"/>
            <a:ext cx="85206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/>
              <a:t>Lego Mosaics</a:t>
            </a:r>
            <a:endParaRPr sz="5200"/>
          </a:p>
        </p:txBody>
      </p:sp>
      <p:sp>
        <p:nvSpPr>
          <p:cNvPr id="57" name="Google Shape;57;p13"/>
          <p:cNvSpPr txBox="1"/>
          <p:nvPr/>
        </p:nvSpPr>
        <p:spPr>
          <a:xfrm>
            <a:off x="1720950" y="2588250"/>
            <a:ext cx="600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222222"/>
                </a:solidFill>
              </a:rPr>
              <a:t>Algorithms, Software, and Other Fun Stuff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Mosaic Creation</a:t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367400" y="1148100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Lego mosaic creation as minimizing a color distance function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Scaling down + matching available Lego colors to pixels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For every pixel, find the ‘closest’ Lego color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Mathematically, we’re minimizing the sum of the color distances between corresponding pixels (quantization error)</a:t>
            </a:r>
            <a:endParaRPr sz="2300"/>
          </a:p>
        </p:txBody>
      </p:sp>
      <p:sp>
        <p:nvSpPr>
          <p:cNvPr id="120" name="Google Shape;120;p22"/>
          <p:cNvSpPr txBox="1"/>
          <p:nvPr/>
        </p:nvSpPr>
        <p:spPr>
          <a:xfrm>
            <a:off x="1610575" y="3456900"/>
            <a:ext cx="788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>
                <a:solidFill>
                  <a:schemeClr val="dk1"/>
                </a:solidFill>
              </a:rPr>
              <a:t>Σ</a:t>
            </a:r>
            <a:endParaRPr sz="4100"/>
          </a:p>
        </p:txBody>
      </p:sp>
      <p:sp>
        <p:nvSpPr>
          <p:cNvPr id="121" name="Google Shape;121;p22"/>
          <p:cNvSpPr txBox="1"/>
          <p:nvPr/>
        </p:nvSpPr>
        <p:spPr>
          <a:xfrm>
            <a:off x="808850" y="4280400"/>
            <a:ext cx="75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= 1 to width, j = 1 to height</a:t>
            </a:r>
            <a:endParaRPr sz="1500"/>
          </a:p>
        </p:txBody>
      </p:sp>
      <p:sp>
        <p:nvSpPr>
          <p:cNvPr id="122" name="Google Shape;122;p22"/>
          <p:cNvSpPr txBox="1"/>
          <p:nvPr/>
        </p:nvSpPr>
        <p:spPr>
          <a:xfrm>
            <a:off x="2143725" y="3726300"/>
            <a:ext cx="75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colorD</a:t>
            </a:r>
            <a:r>
              <a:rPr lang="en-GB" sz="2400"/>
              <a:t>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75" y="1111225"/>
            <a:ext cx="1646950" cy="164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3"/>
          <p:cNvCxnSpPr/>
          <p:nvPr/>
        </p:nvCxnSpPr>
        <p:spPr>
          <a:xfrm>
            <a:off x="2201775" y="19002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800" y="1053788"/>
            <a:ext cx="1697035" cy="16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4825" y="1111225"/>
            <a:ext cx="1642863" cy="164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3"/>
          <p:cNvCxnSpPr/>
          <p:nvPr/>
        </p:nvCxnSpPr>
        <p:spPr>
          <a:xfrm>
            <a:off x="5047075" y="19002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3"/>
          <p:cNvSpPr txBox="1"/>
          <p:nvPr/>
        </p:nvSpPr>
        <p:spPr>
          <a:xfrm>
            <a:off x="62500" y="4637450"/>
            <a:ext cx="27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‘It Doesn't Have to Make Sense’ Album Art, Ingrid Michaelson, 2016</a:t>
            </a:r>
            <a:endParaRPr sz="800"/>
          </a:p>
        </p:txBody>
      </p:sp>
      <p:cxnSp>
        <p:nvCxnSpPr>
          <p:cNvPr id="134" name="Google Shape;134;p23"/>
          <p:cNvCxnSpPr/>
          <p:nvPr/>
        </p:nvCxnSpPr>
        <p:spPr>
          <a:xfrm>
            <a:off x="2201775" y="37477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3"/>
          <p:cNvCxnSpPr/>
          <p:nvPr/>
        </p:nvCxnSpPr>
        <p:spPr>
          <a:xfrm>
            <a:off x="5050475" y="378893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" name="Google Shape;13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2940425"/>
            <a:ext cx="1646950" cy="16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4825" y="2940425"/>
            <a:ext cx="1646952" cy="164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05875" y="2899187"/>
            <a:ext cx="1697026" cy="16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Bleedthrough</a:t>
            </a:r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367400" y="114810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Pictures with round studs as pixels may be darker than expected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Solution: multiply brightness of studs by </a:t>
            </a:r>
            <a:r>
              <a:rPr lang="en-GB" sz="2300">
                <a:solidFill>
                  <a:schemeClr val="dk1"/>
                </a:solidFill>
              </a:rPr>
              <a:t>𝚷</a:t>
            </a:r>
            <a:r>
              <a:rPr lang="en-GB" sz="2300"/>
              <a:t>/4 before alignment</a:t>
            </a:r>
            <a:endParaRPr sz="2300"/>
          </a:p>
        </p:txBody>
      </p:sp>
      <p:sp>
        <p:nvSpPr>
          <p:cNvPr id="145" name="Google Shape;145;p24"/>
          <p:cNvSpPr/>
          <p:nvPr/>
        </p:nvSpPr>
        <p:spPr>
          <a:xfrm>
            <a:off x="976625" y="3196325"/>
            <a:ext cx="1260600" cy="11541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3413550" y="3196325"/>
            <a:ext cx="1185000" cy="11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3432000" y="3187475"/>
            <a:ext cx="1148100" cy="1171800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24"/>
          <p:cNvCxnSpPr/>
          <p:nvPr/>
        </p:nvCxnSpPr>
        <p:spPr>
          <a:xfrm>
            <a:off x="2491263" y="3773375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Transparency</a:t>
            </a:r>
            <a:endParaRPr/>
          </a:p>
        </p:txBody>
      </p:sp>
      <p:sp>
        <p:nvSpPr>
          <p:cNvPr id="154" name="Google Shape;154;p25"/>
          <p:cNvSpPr txBox="1"/>
          <p:nvPr/>
        </p:nvSpPr>
        <p:spPr>
          <a:xfrm>
            <a:off x="375450" y="963125"/>
            <a:ext cx="86319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Image formats such as .PNG contain transparency channel for each pixel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account for this by adding a transparency factor to the result of each color distance check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400"/>
              <a:t>colorDist(original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 + transparencyFactor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‘</a:t>
            </a:r>
            <a:r>
              <a:rPr lang="en-GB" sz="2400">
                <a:solidFill>
                  <a:schemeClr val="dk1"/>
                </a:solidFill>
              </a:rPr>
              <a:t>transparencyFactor’ is lower the closer the original is to the replacement in transparency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Also need to change backing plate!</a:t>
            </a:r>
            <a:endParaRPr sz="2300"/>
          </a:p>
        </p:txBody>
      </p:sp>
      <p:sp>
        <p:nvSpPr>
          <p:cNvPr id="155" name="Google Shape;155;p25"/>
          <p:cNvSpPr/>
          <p:nvPr/>
        </p:nvSpPr>
        <p:spPr>
          <a:xfrm>
            <a:off x="920350" y="4094000"/>
            <a:ext cx="921600" cy="96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0850" y="4149350"/>
            <a:ext cx="1138800" cy="8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550" y="4094000"/>
            <a:ext cx="1046903" cy="9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6279150" y="46956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Bricklink.</a:t>
            </a:r>
            <a:r>
              <a:rPr lang="en-GB" sz="800">
                <a:solidFill>
                  <a:schemeClr val="dk1"/>
                </a:solidFill>
              </a:rPr>
              <a:t>com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Metallicity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75450" y="963125"/>
            <a:ext cx="8631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Much trickier than transparency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Isn’t stored as numbers in images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Predict for each pixel with convolutional neural net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Use same transparency trick afterwards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metallicityFactor</a:t>
            </a:r>
            <a:endParaRPr sz="2300"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75" y="3354100"/>
            <a:ext cx="1814700" cy="13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6279150" y="46956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Bricklink.</a:t>
            </a:r>
            <a:r>
              <a:rPr lang="en-GB" sz="800">
                <a:solidFill>
                  <a:schemeClr val="dk1"/>
                </a:solidFill>
              </a:rPr>
              <a:t>com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Pixels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57875" y="974075"/>
            <a:ext cx="8631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pixels aren’t points?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Asymmetrical</a:t>
            </a:r>
            <a:r>
              <a:rPr lang="en-GB" sz="2300"/>
              <a:t>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Pixel pieces with prints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Multi pixel pieces (see ‘efficient tiling’)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Raised pixels (see ‘3D mosaics’)</a:t>
            </a:r>
            <a:endParaRPr sz="2300"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600" y="508738"/>
            <a:ext cx="3524750" cy="4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31725"/>
            <a:ext cx="19240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150" y="3426950"/>
            <a:ext cx="192405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6279150" y="46956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Lego.com</a:t>
            </a:r>
            <a:endParaRPr sz="800"/>
          </a:p>
        </p:txBody>
      </p:sp>
      <p:sp>
        <p:nvSpPr>
          <p:cNvPr id="177" name="Google Shape;177;p27"/>
          <p:cNvSpPr txBox="1"/>
          <p:nvPr/>
        </p:nvSpPr>
        <p:spPr>
          <a:xfrm>
            <a:off x="1306525" y="4634775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Bricklink.com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Optimization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88625" y="922925"/>
            <a:ext cx="89187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Some colors can be significantly more expensive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still be worth it!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Quality vs. price tradeoff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use the transparency trick again: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k*price(replacement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The higher ‘k’ is, the more we care about price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This is a very efficient way to account for price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Dithering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370100" y="922925"/>
            <a:ext cx="86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300"/>
              <a:t>Useful for large outputs</a:t>
            </a:r>
            <a:endParaRPr sz="2300"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1629425"/>
            <a:ext cx="3241575" cy="2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875" y="1629425"/>
            <a:ext cx="3241575" cy="2593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370100" y="4375075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/>
              <a:t>https://en.wikipedia.org/wiki/Dither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Dithering Strategies</a:t>
            </a:r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370100" y="922925"/>
            <a:ext cx="863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300">
                <a:solidFill>
                  <a:schemeClr val="dk1"/>
                </a:solidFill>
              </a:rPr>
              <a:t>Caveat: Spreading error in color spaces not always accurate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Most are linear algorithms - can’t handle remix problem, but are cleaner than greedy gaussian</a:t>
            </a:r>
            <a:endParaRPr sz="2300">
              <a:solidFill>
                <a:srgbClr val="FF0000"/>
              </a:solidFill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50" y="2738363"/>
            <a:ext cx="1633151" cy="163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0250" y="2185025"/>
            <a:ext cx="1324200" cy="1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3734450" y="2693225"/>
            <a:ext cx="77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No Dithering</a:t>
            </a:r>
            <a:endParaRPr sz="80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6400" y="2185025"/>
            <a:ext cx="1324200" cy="1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6389900" y="2631575"/>
            <a:ext cx="114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Floyd-Steinberg Dithering</a:t>
            </a:r>
            <a:endParaRPr sz="800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0250" y="3611075"/>
            <a:ext cx="1324200" cy="1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3671475" y="4119275"/>
            <a:ext cx="105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Sierra </a:t>
            </a:r>
            <a:r>
              <a:rPr lang="en-GB" sz="800"/>
              <a:t>Dithering</a:t>
            </a:r>
            <a:endParaRPr sz="800"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6400" y="3611075"/>
            <a:ext cx="1324200" cy="1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6571250" y="3996125"/>
            <a:ext cx="77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Greedy Gaussian</a:t>
            </a:r>
            <a:r>
              <a:rPr lang="en-GB" sz="800"/>
              <a:t> Dithering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50"/>
              <a:t>The Remix Problem</a:t>
            </a:r>
            <a:endParaRPr sz="4650"/>
          </a:p>
        </p:txBody>
      </p:sp>
      <p:sp>
        <p:nvSpPr>
          <p:cNvPr id="213" name="Google Shape;213;p31"/>
          <p:cNvSpPr txBox="1"/>
          <p:nvPr/>
        </p:nvSpPr>
        <p:spPr>
          <a:xfrm>
            <a:off x="367400" y="1021525"/>
            <a:ext cx="8464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we have limited numbers of studs for each color?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Same goal, different constraints</a:t>
            </a:r>
            <a:endParaRPr sz="2300"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t/>
            </a:r>
            <a:endParaRPr sz="4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Much harder to minimize this now</a:t>
            </a:r>
            <a:endParaRPr sz="2300"/>
          </a:p>
        </p:txBody>
      </p:sp>
      <p:sp>
        <p:nvSpPr>
          <p:cNvPr id="214" name="Google Shape;214;p31"/>
          <p:cNvSpPr txBox="1"/>
          <p:nvPr/>
        </p:nvSpPr>
        <p:spPr>
          <a:xfrm>
            <a:off x="1103900" y="1613650"/>
            <a:ext cx="788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>
                <a:solidFill>
                  <a:schemeClr val="dk1"/>
                </a:solidFill>
              </a:rPr>
              <a:t>Σ</a:t>
            </a:r>
            <a:endParaRPr sz="4100"/>
          </a:p>
        </p:txBody>
      </p:sp>
      <p:sp>
        <p:nvSpPr>
          <p:cNvPr id="215" name="Google Shape;215;p31"/>
          <p:cNvSpPr txBox="1"/>
          <p:nvPr/>
        </p:nvSpPr>
        <p:spPr>
          <a:xfrm>
            <a:off x="1643375" y="1883050"/>
            <a:ext cx="75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colorDist(original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</a:t>
            </a:r>
            <a:endParaRPr sz="2400"/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4">
            <a:alphaModFix/>
          </a:blip>
          <a:srcRect b="10252" l="12927" r="14238" t="9465"/>
          <a:stretch/>
        </p:blipFill>
        <p:spPr>
          <a:xfrm>
            <a:off x="2803450" y="3002463"/>
            <a:ext cx="1569350" cy="172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425" y="3050763"/>
            <a:ext cx="1633151" cy="163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8675" y="2870450"/>
            <a:ext cx="1776973" cy="178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1"/>
          <p:cNvCxnSpPr/>
          <p:nvPr/>
        </p:nvCxnSpPr>
        <p:spPr>
          <a:xfrm>
            <a:off x="5026388" y="37606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67400" y="1148100"/>
            <a:ext cx="7215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Intro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Color Distance + Variations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The Remix Problem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3D Mosaics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Pixelization (If We Have Time)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Code Links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Q &amp; A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ctrTitle"/>
          </p:nvPr>
        </p:nvSpPr>
        <p:spPr>
          <a:xfrm>
            <a:off x="311700" y="158875"/>
            <a:ext cx="85206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</a:t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339600" y="717225"/>
            <a:ext cx="8464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</a:t>
            </a:r>
            <a:r>
              <a:rPr lang="en-GB" sz="2300">
                <a:solidFill>
                  <a:schemeClr val="dk1"/>
                </a:solidFill>
              </a:rPr>
              <a:t>design </a:t>
            </a:r>
            <a:r>
              <a:rPr lang="en-GB" sz="2300"/>
              <a:t>something with your existing pieces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design a MOC from an existing set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design something that’s easy to acquire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think it would be cool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work for Lego!</a:t>
            </a:r>
            <a:endParaRPr sz="2300"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75" y="2571750"/>
            <a:ext cx="3934924" cy="252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ctrTitle"/>
          </p:nvPr>
        </p:nvSpPr>
        <p:spPr>
          <a:xfrm>
            <a:off x="311700" y="51125"/>
            <a:ext cx="8520600" cy="6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480"/>
              <a:t>Assignment Problem/Linear Programming</a:t>
            </a:r>
            <a:endParaRPr sz="3480"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5" y="736225"/>
            <a:ext cx="3164822" cy="41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700" y="736225"/>
            <a:ext cx="3690268" cy="4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367400" y="1148100"/>
            <a:ext cx="84648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remix problem reduces to the assignment problem in polynomial time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Instead of agents and tasks, we have studs and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assignment problem similarly reduces to linear programming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Many libraries exist for solving linear programs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catch: it’s slow, and memory usage can be bad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get around this by reducing problem size, but this can be unreliable</a:t>
            </a:r>
            <a:endParaRPr sz="2300"/>
          </a:p>
        </p:txBody>
      </p:sp>
      <p:sp>
        <p:nvSpPr>
          <p:cNvPr id="239" name="Google Shape;239;p34"/>
          <p:cNvSpPr txBox="1"/>
          <p:nvPr>
            <p:ph type="ctrTitle"/>
          </p:nvPr>
        </p:nvSpPr>
        <p:spPr>
          <a:xfrm>
            <a:off x="311700" y="470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980"/>
              <a:t>Solving the Remix Problem</a:t>
            </a:r>
            <a:endParaRPr sz="398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ctrTitle"/>
          </p:nvPr>
        </p:nvSpPr>
        <p:spPr>
          <a:xfrm>
            <a:off x="311700" y="470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980"/>
              <a:t>Solving the Remix Problem (Faster)</a:t>
            </a:r>
            <a:endParaRPr sz="3980"/>
          </a:p>
        </p:txBody>
      </p:sp>
      <p:sp>
        <p:nvSpPr>
          <p:cNvPr id="245" name="Google Shape;245;p35"/>
          <p:cNvSpPr txBox="1"/>
          <p:nvPr/>
        </p:nvSpPr>
        <p:spPr>
          <a:xfrm>
            <a:off x="367500" y="788025"/>
            <a:ext cx="84648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To get around, this, we use a much faster 2 phase approximation algorithm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algorithm first fills in the ‘best matches’ for each available color as best as it can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Then, it fills in the gaps using a similarly greedy approach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It’s not perfect, but in practice, it works well under some reasonable assumptions: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Ex: If a user has at least one stud of a given color, then they can acquire more in the worst case (or remove this color entirely)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In many cases, recreating the input image accurately just isn’t possible, so things will look quite weird</a:t>
            </a:r>
            <a:endParaRPr sz="2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/>
        </p:nvSpPr>
        <p:spPr>
          <a:xfrm>
            <a:off x="215500" y="814950"/>
            <a:ext cx="88212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Alternative to 2 phase: heap based algorithm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Pair each pixel with closest available color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Put each pair in </a:t>
            </a:r>
            <a:r>
              <a:rPr lang="en-GB" sz="2300"/>
              <a:t>a </a:t>
            </a:r>
            <a:r>
              <a:rPr lang="en-GB" sz="2300"/>
              <a:t>priority queue with priority = color distance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Keep dequeuing/assigning while decrementing color counts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If a color runs out, remove it and </a:t>
            </a:r>
            <a:r>
              <a:rPr lang="en-GB" sz="2300"/>
              <a:t>rebuild</a:t>
            </a:r>
            <a:r>
              <a:rPr lang="en-GB" sz="2300"/>
              <a:t> the queue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slower than 2 phase, but can handle dithering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We can spread the error to neighboring unassigned pixels</a:t>
            </a:r>
            <a:endParaRPr sz="2300"/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GB" sz="2300"/>
              <a:t>I use a gaussian pattern for this, but it is flexible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This is why a heap is more </a:t>
            </a:r>
            <a:r>
              <a:rPr lang="en-GB" sz="2300"/>
              <a:t>useful </a:t>
            </a:r>
            <a:r>
              <a:rPr lang="en-GB" sz="2300"/>
              <a:t>than sorting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O</a:t>
            </a:r>
            <a:r>
              <a:rPr lang="en-GB" sz="2300">
                <a:solidFill>
                  <a:schemeClr val="dk1"/>
                </a:solidFill>
              </a:rPr>
              <a:t>ften looks weird at low resolutions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Once again, a good result may not always be possible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51" name="Google Shape;251;p36"/>
          <p:cNvSpPr txBox="1"/>
          <p:nvPr>
            <p:ph type="ctrTitle"/>
          </p:nvPr>
        </p:nvSpPr>
        <p:spPr>
          <a:xfrm>
            <a:off x="311700" y="470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980"/>
              <a:t>Solving the Remix Problem (Faster)</a:t>
            </a:r>
            <a:endParaRPr sz="398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ctrTitle"/>
          </p:nvPr>
        </p:nvSpPr>
        <p:spPr>
          <a:xfrm>
            <a:off x="311700" y="120850"/>
            <a:ext cx="85206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980"/>
              <a:t>Debugging</a:t>
            </a:r>
            <a:endParaRPr sz="3980"/>
          </a:p>
        </p:txBody>
      </p:sp>
      <p:sp>
        <p:nvSpPr>
          <p:cNvPr id="257" name="Google Shape;257;p37"/>
          <p:cNvSpPr txBox="1"/>
          <p:nvPr/>
        </p:nvSpPr>
        <p:spPr>
          <a:xfrm>
            <a:off x="190200" y="818350"/>
            <a:ext cx="8642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get the difference to see what extra studs would help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Ex: Trying to make an image from the iron man set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Still need to match set and image for reasonable results</a:t>
            </a:r>
            <a:endParaRPr sz="2300"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13" y="2248575"/>
            <a:ext cx="4232976" cy="22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161713" y="4489550"/>
            <a:ext cx="57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Easy to see that biggest problem is missing white studs, but other imperfections aren’t too bad</a:t>
            </a:r>
            <a:endParaRPr sz="1000"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1012" y="2321700"/>
            <a:ext cx="2089775" cy="209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7"/>
          <p:cNvCxnSpPr/>
          <p:nvPr/>
        </p:nvCxnSpPr>
        <p:spPr>
          <a:xfrm>
            <a:off x="5032425" y="359668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7"/>
          <p:cNvSpPr txBox="1"/>
          <p:nvPr/>
        </p:nvSpPr>
        <p:spPr>
          <a:xfrm>
            <a:off x="4946063" y="2964875"/>
            <a:ext cx="259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+1000 </a:t>
            </a:r>
            <a:endParaRPr sz="1700"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9975" y="2484600"/>
            <a:ext cx="451629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161725" y="48282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‘Speak Now’ Album Art, Taylor Swift, 2010</a:t>
            </a:r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ctrTitle"/>
          </p:nvPr>
        </p:nvSpPr>
        <p:spPr>
          <a:xfrm>
            <a:off x="311700" y="127175"/>
            <a:ext cx="8520600" cy="6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Segmented Backgrounds</a:t>
            </a:r>
            <a:endParaRPr sz="3880"/>
          </a:p>
        </p:txBody>
      </p:sp>
      <p:sp>
        <p:nvSpPr>
          <p:cNvPr id="270" name="Google Shape;270;p38"/>
          <p:cNvSpPr txBox="1"/>
          <p:nvPr/>
        </p:nvSpPr>
        <p:spPr>
          <a:xfrm>
            <a:off x="258850" y="742550"/>
            <a:ext cx="8143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For backgrounds and other monochromatic patches, we may fall short with color counts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Ex: previous slide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lead to weird/unpredictable segmentation</a:t>
            </a:r>
            <a:endParaRPr sz="2300"/>
          </a:p>
        </p:txBody>
      </p:sp>
      <p:sp>
        <p:nvSpPr>
          <p:cNvPr id="271" name="Google Shape;271;p38"/>
          <p:cNvSpPr txBox="1"/>
          <p:nvPr/>
        </p:nvSpPr>
        <p:spPr>
          <a:xfrm>
            <a:off x="258850" y="4145250"/>
            <a:ext cx="814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could detect, then manually process these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be difficult, may not be reliable</a:t>
            </a:r>
            <a:endParaRPr sz="2300"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00" y="2256350"/>
            <a:ext cx="3547624" cy="18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ctrTitle"/>
          </p:nvPr>
        </p:nvSpPr>
        <p:spPr>
          <a:xfrm>
            <a:off x="311700" y="57475"/>
            <a:ext cx="85206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Pseudo ‘Dithering’</a:t>
            </a:r>
            <a:endParaRPr sz="3880"/>
          </a:p>
        </p:txBody>
      </p:sp>
      <p:sp>
        <p:nvSpPr>
          <p:cNvPr id="278" name="Google Shape;278;p39"/>
          <p:cNvSpPr txBox="1"/>
          <p:nvPr/>
        </p:nvSpPr>
        <p:spPr>
          <a:xfrm>
            <a:off x="252525" y="468025"/>
            <a:ext cx="81438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Reuse our transparency color distance strategy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This time, the extra factor is very small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Tiebreaking only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𝜖(</a:t>
            </a:r>
            <a:r>
              <a:rPr lang="en-GB" sz="2300">
                <a:solidFill>
                  <a:schemeClr val="dk1"/>
                </a:solidFill>
              </a:rPr>
              <a:t>(i+j) mod k)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Where </a:t>
            </a:r>
            <a:r>
              <a:rPr lang="en-GB" sz="2400">
                <a:solidFill>
                  <a:schemeClr val="dk1"/>
                </a:solidFill>
              </a:rPr>
              <a:t>𝜖 and k are small, and </a:t>
            </a:r>
            <a:r>
              <a:rPr lang="en-GB" sz="2300">
                <a:solidFill>
                  <a:schemeClr val="dk1"/>
                </a:solidFill>
              </a:rPr>
              <a:t>k is an integer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also use cascading/alternating mod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also add even smaller noise after</a:t>
            </a:r>
            <a:endParaRPr sz="2300"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24" y="3194887"/>
            <a:ext cx="1653625" cy="16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8438" y="3199079"/>
            <a:ext cx="1653625" cy="164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2288" y="3197012"/>
            <a:ext cx="1653625" cy="16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7175" y="3204713"/>
            <a:ext cx="1638175" cy="1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-117725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Mod 3</a:t>
            </a:r>
            <a:endParaRPr sz="800"/>
          </a:p>
        </p:txBody>
      </p:sp>
      <p:sp>
        <p:nvSpPr>
          <p:cNvPr id="284" name="Google Shape;284;p39"/>
          <p:cNvSpPr txBox="1"/>
          <p:nvPr/>
        </p:nvSpPr>
        <p:spPr>
          <a:xfrm>
            <a:off x="1739013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Mod 5</a:t>
            </a:r>
            <a:endParaRPr sz="800"/>
          </a:p>
        </p:txBody>
      </p:sp>
      <p:sp>
        <p:nvSpPr>
          <p:cNvPr id="285" name="Google Shape;285;p39"/>
          <p:cNvSpPr txBox="1"/>
          <p:nvPr/>
        </p:nvSpPr>
        <p:spPr>
          <a:xfrm>
            <a:off x="3617650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Noisy Mod 5</a:t>
            </a:r>
            <a:endParaRPr sz="800"/>
          </a:p>
        </p:txBody>
      </p:sp>
      <p:sp>
        <p:nvSpPr>
          <p:cNvPr id="286" name="Google Shape;286;p39"/>
          <p:cNvSpPr txBox="1"/>
          <p:nvPr/>
        </p:nvSpPr>
        <p:spPr>
          <a:xfrm>
            <a:off x="5360013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Cascading Noisy Mod</a:t>
            </a:r>
            <a:endParaRPr sz="800"/>
          </a:p>
        </p:txBody>
      </p:sp>
      <p:sp>
        <p:nvSpPr>
          <p:cNvPr id="287" name="Google Shape;287;p39"/>
          <p:cNvSpPr txBox="1"/>
          <p:nvPr/>
        </p:nvSpPr>
        <p:spPr>
          <a:xfrm>
            <a:off x="7103563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Alternating </a:t>
            </a:r>
            <a:r>
              <a:rPr lang="en-GB" sz="800"/>
              <a:t>Noisy Mod</a:t>
            </a:r>
            <a:endParaRPr sz="800"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0725" y="3204713"/>
            <a:ext cx="1638173" cy="163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3D Mosaics</a:t>
            </a:r>
            <a:endParaRPr sz="3880"/>
          </a:p>
        </p:txBody>
      </p:sp>
      <p:sp>
        <p:nvSpPr>
          <p:cNvPr id="294" name="Google Shape;294;p40"/>
          <p:cNvSpPr txBox="1"/>
          <p:nvPr/>
        </p:nvSpPr>
        <p:spPr>
          <a:xfrm>
            <a:off x="311700" y="850750"/>
            <a:ext cx="814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Designing mosaics with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Adding plates under certain pixels to raise them up</a:t>
            </a:r>
            <a:endParaRPr sz="2300"/>
          </a:p>
        </p:txBody>
      </p:sp>
      <p:sp>
        <p:nvSpPr>
          <p:cNvPr id="295" name="Google Shape;295;p40"/>
          <p:cNvSpPr txBox="1"/>
          <p:nvPr/>
        </p:nvSpPr>
        <p:spPr>
          <a:xfrm>
            <a:off x="518100" y="4732250"/>
            <a:ext cx="183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`It’s Time` Album Art, Michael Bublé, 2005</a:t>
            </a:r>
            <a:endParaRPr sz="800"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5" y="1963525"/>
            <a:ext cx="2450049" cy="24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200" y="1937038"/>
            <a:ext cx="2503027" cy="250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925" y="1937038"/>
            <a:ext cx="2503027" cy="2503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0"/>
          <p:cNvCxnSpPr/>
          <p:nvPr/>
        </p:nvCxnSpPr>
        <p:spPr>
          <a:xfrm>
            <a:off x="2876138" y="318853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Depth Maps</a:t>
            </a:r>
            <a:endParaRPr sz="3880"/>
          </a:p>
        </p:txBody>
      </p:sp>
      <p:sp>
        <p:nvSpPr>
          <p:cNvPr id="305" name="Google Shape;305;p41"/>
          <p:cNvSpPr txBox="1"/>
          <p:nvPr/>
        </p:nvSpPr>
        <p:spPr>
          <a:xfrm>
            <a:off x="311700" y="850750"/>
            <a:ext cx="8143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used for portrait mode, etc.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contain a depth value from 0-255 per pixel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Reduced from 256 to 2-5 levels for 3D Lego mosaics</a:t>
            </a:r>
            <a:endParaRPr sz="2300"/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99" y="2097550"/>
            <a:ext cx="3530501" cy="29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67400" y="1148100"/>
            <a:ext cx="8464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Who am I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Who is this presentation for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Disclaimer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Everything shared here is open source - please see the license for details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Feel free to contact me if you have questions, but I may not always have time to respond</a:t>
            </a: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Inferring D</a:t>
            </a:r>
            <a:r>
              <a:rPr lang="en-GB" sz="3880"/>
              <a:t>epth Maps</a:t>
            </a:r>
            <a:endParaRPr sz="3880"/>
          </a:p>
        </p:txBody>
      </p:sp>
      <p:sp>
        <p:nvSpPr>
          <p:cNvPr id="312" name="Google Shape;312;p42"/>
          <p:cNvSpPr txBox="1"/>
          <p:nvPr/>
        </p:nvSpPr>
        <p:spPr>
          <a:xfrm>
            <a:off x="311700" y="850750"/>
            <a:ext cx="8143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a depth map for the image isn’t provided?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infer one using monocular depth estimation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Many algorithms for this exist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A bunch of these are neural network based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The one I use in production is MiDaS</a:t>
            </a:r>
            <a:endParaRPr sz="2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Ranftl, René, Katrin Lasinger, David Hafner, Konrad Schindler, and Vladlen Koltun. "Towards robust monocular depth estimation: Mixing datasets for zero-shot cross-dataset transfer." (2020). </a:t>
            </a:r>
            <a:r>
              <a:rPr i="1" lang="en-GB" sz="1300"/>
              <a:t>IEEE Transactions on Pattern Analysis and Machine Intelligence</a:t>
            </a:r>
            <a:endParaRPr i="1" sz="1300"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49" y="3405849"/>
            <a:ext cx="1443475" cy="144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2"/>
          <p:cNvCxnSpPr/>
          <p:nvPr/>
        </p:nvCxnSpPr>
        <p:spPr>
          <a:xfrm>
            <a:off x="2369288" y="4127575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5" name="Google Shape;31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400" y="3405850"/>
            <a:ext cx="1443476" cy="14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Backing Plates</a:t>
            </a:r>
            <a:endParaRPr/>
          </a:p>
        </p:txBody>
      </p:sp>
      <p:sp>
        <p:nvSpPr>
          <p:cNvPr id="321" name="Google Shape;321;p43"/>
          <p:cNvSpPr txBox="1"/>
          <p:nvPr/>
        </p:nvSpPr>
        <p:spPr>
          <a:xfrm>
            <a:off x="367500" y="864250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Using plates in order to raise up the pixels to create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Generally one layer of plates per layer of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also fill in more space with bricks (for &gt;3 layers)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be annoying in many cases, affect reusability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Best to avoid plates with large areas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Difficult to remove</a:t>
            </a:r>
            <a:endParaRPr sz="2300"/>
          </a:p>
        </p:txBody>
      </p:sp>
      <p:pic>
        <p:nvPicPr>
          <p:cNvPr id="322" name="Google Shape;3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00" y="3206800"/>
            <a:ext cx="1840375" cy="182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500" y="3046850"/>
            <a:ext cx="1901050" cy="2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6175" y="3042879"/>
            <a:ext cx="1901050" cy="202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Efficient Tiling</a:t>
            </a:r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339600" y="654725"/>
            <a:ext cx="8464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Want to minimize the number of plates used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Given a set of possible plate dimensions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Might want to exclude large plates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Solution: Sort by area, then fill from edges (‘stones + sand’)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Not perfect, but optimal in many cases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Guarantees adjacent small plates can’t be ‘merged’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Very fast</a:t>
            </a:r>
            <a:endParaRPr sz="2300"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0" y="3317525"/>
            <a:ext cx="1768325" cy="177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4"/>
          <p:cNvCxnSpPr/>
          <p:nvPr/>
        </p:nvCxnSpPr>
        <p:spPr>
          <a:xfrm>
            <a:off x="2551763" y="42037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3" name="Google Shape;3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575" y="3317524"/>
            <a:ext cx="1768325" cy="17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Efficient Tiling for Colors</a:t>
            </a:r>
            <a:endParaRPr/>
          </a:p>
        </p:txBody>
      </p:sp>
      <p:sp>
        <p:nvSpPr>
          <p:cNvPr id="339" name="Google Shape;339;p45"/>
          <p:cNvSpPr txBox="1"/>
          <p:nvPr/>
        </p:nvSpPr>
        <p:spPr>
          <a:xfrm>
            <a:off x="339600" y="654725"/>
            <a:ext cx="846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We apply the previous algorithm to each color individually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Our remix algorithms are no longer applicable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Can conflict with depth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0" y="3493125"/>
            <a:ext cx="1593125" cy="159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45"/>
          <p:cNvCxnSpPr/>
          <p:nvPr/>
        </p:nvCxnSpPr>
        <p:spPr>
          <a:xfrm>
            <a:off x="2409813" y="42915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" name="Google Shape;34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6875" y="3493125"/>
            <a:ext cx="1593125" cy="159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45"/>
          <p:cNvCxnSpPr/>
          <p:nvPr/>
        </p:nvCxnSpPr>
        <p:spPr>
          <a:xfrm>
            <a:off x="2409813" y="257173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4" name="Google Shape;34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350" y="1862775"/>
            <a:ext cx="1593126" cy="15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6875" y="1901525"/>
            <a:ext cx="1593126" cy="15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Pixelization</a:t>
            </a:r>
            <a:endParaRPr/>
          </a:p>
        </p:txBody>
      </p:sp>
      <p:sp>
        <p:nvSpPr>
          <p:cNvPr id="351" name="Google Shape;351;p46"/>
          <p:cNvSpPr txBox="1"/>
          <p:nvPr/>
        </p:nvSpPr>
        <p:spPr>
          <a:xfrm>
            <a:off x="339600" y="613525"/>
            <a:ext cx="86433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Pixelization/pixelation/retargeting/downsampling/interpolation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Low resolution displays vs. pixel art, Lego mosaics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‘Quality’ can be subjective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Not as relevant for larger resolutions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Blurred edges can be problematic in Lego mosaics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Challenging to handle edges and gradients simultaneously 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82900"/>
            <a:ext cx="1728099" cy="17280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/>
          <p:nvPr/>
        </p:nvSpPr>
        <p:spPr>
          <a:xfrm>
            <a:off x="62500" y="475910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‘Red’ Album Art, Taylor Swift, 2012</a:t>
            </a:r>
            <a:endParaRPr sz="800"/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950" y="2982900"/>
            <a:ext cx="1728101" cy="1728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46"/>
          <p:cNvCxnSpPr/>
          <p:nvPr/>
        </p:nvCxnSpPr>
        <p:spPr>
          <a:xfrm>
            <a:off x="2153013" y="38469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46"/>
          <p:cNvCxnSpPr/>
          <p:nvPr/>
        </p:nvCxnSpPr>
        <p:spPr>
          <a:xfrm>
            <a:off x="4785713" y="38469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7" name="Google Shape;35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7101" y="2979050"/>
            <a:ext cx="1744227" cy="1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Pooling</a:t>
            </a:r>
            <a:endParaRPr/>
          </a:p>
        </p:txBody>
      </p:sp>
      <p:sp>
        <p:nvSpPr>
          <p:cNvPr id="363" name="Google Shape;363;p47"/>
          <p:cNvSpPr txBox="1"/>
          <p:nvPr/>
        </p:nvSpPr>
        <p:spPr>
          <a:xfrm>
            <a:off x="339600" y="613525"/>
            <a:ext cx="86433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Process a pool of pixels from original image and combine them somehow to create a pixel in the downsampled image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Ex: Average pooling, Max pooling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Popular when downsampling in CNNs, </a:t>
            </a:r>
            <a:r>
              <a:rPr lang="en-GB" sz="2300">
                <a:solidFill>
                  <a:schemeClr val="dk1"/>
                </a:solidFill>
              </a:rPr>
              <a:t>because we’re usually trying to extract information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Browsers generally don’t do pooling because they want to go for smoothness when seen from afar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Usually use bilinear/trilinear interpolation or something similar instead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For our purposes, we can do per-channel RGB pooling</a:t>
            </a:r>
            <a:endParaRPr sz="2300">
              <a:solidFill>
                <a:srgbClr val="FF0000"/>
              </a:solidFill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983300" y="43329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7"/>
          <p:cNvSpPr/>
          <p:nvPr/>
        </p:nvSpPr>
        <p:spPr>
          <a:xfrm>
            <a:off x="1211900" y="43329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/>
          <p:nvPr/>
        </p:nvSpPr>
        <p:spPr>
          <a:xfrm>
            <a:off x="1440500" y="43329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"/>
          <p:cNvSpPr/>
          <p:nvPr/>
        </p:nvSpPr>
        <p:spPr>
          <a:xfrm>
            <a:off x="1440500" y="45615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7"/>
          <p:cNvSpPr/>
          <p:nvPr/>
        </p:nvSpPr>
        <p:spPr>
          <a:xfrm>
            <a:off x="1211900" y="45615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7"/>
          <p:cNvSpPr/>
          <p:nvPr/>
        </p:nvSpPr>
        <p:spPr>
          <a:xfrm>
            <a:off x="1440500" y="47901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7"/>
          <p:cNvSpPr/>
          <p:nvPr/>
        </p:nvSpPr>
        <p:spPr>
          <a:xfrm>
            <a:off x="1211900" y="47901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7"/>
          <p:cNvSpPr/>
          <p:nvPr/>
        </p:nvSpPr>
        <p:spPr>
          <a:xfrm>
            <a:off x="983300" y="47901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983300" y="45615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7"/>
          <p:cNvSpPr/>
          <p:nvPr/>
        </p:nvSpPr>
        <p:spPr>
          <a:xfrm>
            <a:off x="1669100" y="47901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7"/>
          <p:cNvSpPr/>
          <p:nvPr/>
        </p:nvSpPr>
        <p:spPr>
          <a:xfrm>
            <a:off x="1669100" y="45615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7"/>
          <p:cNvSpPr/>
          <p:nvPr/>
        </p:nvSpPr>
        <p:spPr>
          <a:xfrm>
            <a:off x="1669100" y="43329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7"/>
          <p:cNvSpPr/>
          <p:nvPr/>
        </p:nvSpPr>
        <p:spPr>
          <a:xfrm>
            <a:off x="2354900" y="4554900"/>
            <a:ext cx="212400" cy="2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" name="Google Shape;377;p47"/>
          <p:cNvCxnSpPr>
            <a:endCxn id="376" idx="1"/>
          </p:cNvCxnSpPr>
          <p:nvPr/>
        </p:nvCxnSpPr>
        <p:spPr>
          <a:xfrm flipH="1" rot="10800000">
            <a:off x="1881500" y="4665900"/>
            <a:ext cx="473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Pooling</a:t>
            </a:r>
            <a:endParaRPr/>
          </a:p>
        </p:txBody>
      </p:sp>
      <p:sp>
        <p:nvSpPr>
          <p:cNvPr id="383" name="Google Shape;383;p48"/>
          <p:cNvSpPr txBox="1"/>
          <p:nvPr/>
        </p:nvSpPr>
        <p:spPr>
          <a:xfrm>
            <a:off x="339600" y="613525"/>
            <a:ext cx="8643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Average out the value in the source pool to get the pixel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Can lead to blurry edges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940" y="1658713"/>
            <a:ext cx="2312126" cy="231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425" y="1658725"/>
            <a:ext cx="2312126" cy="231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475" y="1658725"/>
            <a:ext cx="2312125" cy="23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 </a:t>
            </a:r>
            <a:r>
              <a:rPr lang="en-GB"/>
              <a:t>Pooling</a:t>
            </a:r>
            <a:endParaRPr/>
          </a:p>
        </p:txBody>
      </p:sp>
      <p:sp>
        <p:nvSpPr>
          <p:cNvPr id="392" name="Google Shape;392;p49"/>
          <p:cNvSpPr txBox="1"/>
          <p:nvPr/>
        </p:nvSpPr>
        <p:spPr>
          <a:xfrm>
            <a:off x="339600" y="613525"/>
            <a:ext cx="86433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Fewer blurry edges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Biased towards brightness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Not suited for accurately recreating images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393" name="Google Shape;3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475" y="2086450"/>
            <a:ext cx="2312125" cy="23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935" y="2086450"/>
            <a:ext cx="2312126" cy="231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4377" y="2049588"/>
            <a:ext cx="2385850" cy="23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 </a:t>
            </a:r>
            <a:r>
              <a:rPr lang="en-GB"/>
              <a:t>Pooling</a:t>
            </a:r>
            <a:endParaRPr/>
          </a:p>
        </p:txBody>
      </p:sp>
      <p:sp>
        <p:nvSpPr>
          <p:cNvPr id="401" name="Google Shape;401;p50"/>
          <p:cNvSpPr txBox="1"/>
          <p:nvPr/>
        </p:nvSpPr>
        <p:spPr>
          <a:xfrm>
            <a:off x="339600" y="613525"/>
            <a:ext cx="8643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Opposite of min pooling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Opposite problem - resulting images are darkened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Not as </a:t>
            </a:r>
            <a:r>
              <a:rPr lang="en-GB" sz="2300">
                <a:solidFill>
                  <a:schemeClr val="dk1"/>
                </a:solidFill>
              </a:rPr>
              <a:t>common</a:t>
            </a:r>
            <a:r>
              <a:rPr lang="en-GB" sz="2300">
                <a:solidFill>
                  <a:schemeClr val="dk1"/>
                </a:solidFill>
              </a:rPr>
              <a:t> in deep learning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Once again, Not suited for accurately recreating images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475" y="2327700"/>
            <a:ext cx="2312125" cy="23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938" y="2327700"/>
            <a:ext cx="2312126" cy="231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4424" y="2327700"/>
            <a:ext cx="2312126" cy="231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Dual Min-Max Pooling</a:t>
            </a:r>
            <a:endParaRPr/>
          </a:p>
        </p:txBody>
      </p:sp>
      <p:sp>
        <p:nvSpPr>
          <p:cNvPr id="410" name="Google Shape;410;p51"/>
          <p:cNvSpPr txBox="1"/>
          <p:nvPr/>
        </p:nvSpPr>
        <p:spPr>
          <a:xfrm>
            <a:off x="120625" y="613525"/>
            <a:ext cx="90234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Designed to clean up edges without messing up total brightness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Calculate min, max, and </a:t>
            </a:r>
            <a:r>
              <a:rPr lang="en-GB" sz="2300">
                <a:solidFill>
                  <a:schemeClr val="dk1"/>
                </a:solidFill>
              </a:rPr>
              <a:t>average</a:t>
            </a:r>
            <a:r>
              <a:rPr lang="en-GB" sz="2300">
                <a:solidFill>
                  <a:schemeClr val="dk1"/>
                </a:solidFill>
              </a:rPr>
              <a:t>, and then choose either min or max based on what is closer to average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Works quite well in </a:t>
            </a:r>
            <a:r>
              <a:rPr lang="en-GB" sz="2300">
                <a:solidFill>
                  <a:schemeClr val="dk1"/>
                </a:solidFill>
              </a:rPr>
              <a:t>many </a:t>
            </a:r>
            <a:r>
              <a:rPr lang="en-GB" sz="2300">
                <a:solidFill>
                  <a:schemeClr val="dk1"/>
                </a:solidFill>
              </a:rPr>
              <a:t>situations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Bilinear interpolation, etc. still works better in </a:t>
            </a:r>
            <a:r>
              <a:rPr lang="en-GB" sz="2300">
                <a:solidFill>
                  <a:schemeClr val="dk1"/>
                </a:solidFill>
              </a:rPr>
              <a:t>many </a:t>
            </a:r>
            <a:r>
              <a:rPr lang="en-GB" sz="2300">
                <a:solidFill>
                  <a:schemeClr val="dk1"/>
                </a:solidFill>
              </a:rPr>
              <a:t>situations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411" name="Google Shape;4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475" y="2568325"/>
            <a:ext cx="2312125" cy="23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6825" y="2568325"/>
            <a:ext cx="2312126" cy="231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6175" y="2568325"/>
            <a:ext cx="2312126" cy="231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Lego Mosaic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367400" y="843300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Also known as ‘Lego Art’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Brief history</a:t>
            </a:r>
            <a:endParaRPr sz="2300"/>
          </a:p>
        </p:txBody>
      </p:sp>
      <p:sp>
        <p:nvSpPr>
          <p:cNvPr id="76" name="Google Shape;76;p16"/>
          <p:cNvSpPr txBox="1"/>
          <p:nvPr/>
        </p:nvSpPr>
        <p:spPr>
          <a:xfrm>
            <a:off x="475525" y="483570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source: Lego.com</a:t>
            </a:r>
            <a:endParaRPr sz="8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75" y="1736100"/>
            <a:ext cx="5051825" cy="31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Segmentation Based </a:t>
            </a:r>
            <a:r>
              <a:rPr lang="en-GB"/>
              <a:t>Pooling</a:t>
            </a:r>
            <a:endParaRPr/>
          </a:p>
        </p:txBody>
      </p:sp>
      <p:sp>
        <p:nvSpPr>
          <p:cNvPr id="419" name="Google Shape;419;p52"/>
          <p:cNvSpPr txBox="1"/>
          <p:nvPr/>
        </p:nvSpPr>
        <p:spPr>
          <a:xfrm>
            <a:off x="339600" y="613525"/>
            <a:ext cx="86433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General idea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Segment the image before pooling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Find majority category within each pool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Average only pixels in the majority category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Doesn’t use semantic properties of segmentation model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Theoretically, a flexible non semantic model has speed</a:t>
            </a:r>
            <a:r>
              <a:rPr lang="en-GB" sz="2300">
                <a:solidFill>
                  <a:schemeClr val="dk1"/>
                </a:solidFill>
              </a:rPr>
              <a:t>/accuracy</a:t>
            </a:r>
            <a:r>
              <a:rPr lang="en-GB" sz="2300">
                <a:solidFill>
                  <a:schemeClr val="dk1"/>
                </a:solidFill>
              </a:rPr>
              <a:t> advantages here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Not implemented yet, but theoretically addresses some biases in previously designed techniques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Other idea: Super resolution -&gt; Segmentation -&gt; Pooling</a:t>
            </a:r>
            <a:endParaRPr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"/>
          <p:cNvSpPr txBox="1"/>
          <p:nvPr>
            <p:ph type="ctrTitle"/>
          </p:nvPr>
        </p:nvSpPr>
        <p:spPr>
          <a:xfrm>
            <a:off x="311700" y="6422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Superpixels</a:t>
            </a:r>
            <a:endParaRPr/>
          </a:p>
        </p:txBody>
      </p:sp>
      <p:sp>
        <p:nvSpPr>
          <p:cNvPr id="425" name="Google Shape;425;p53"/>
          <p:cNvSpPr txBox="1"/>
          <p:nvPr/>
        </p:nvSpPr>
        <p:spPr>
          <a:xfrm>
            <a:off x="339600" y="823725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Gerstner, Timothy, et al. "Pixelated image abstraction." </a:t>
            </a:r>
            <a:r>
              <a:rPr i="1" lang="en-GB" sz="2300"/>
              <a:t>NPAR@ Expressive</a:t>
            </a:r>
            <a:r>
              <a:rPr lang="en-GB" sz="2300"/>
              <a:t>. 2012.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Designed for pixel art, so good for Lego mosaics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be expensive (many iterations usually used)</a:t>
            </a:r>
            <a:endParaRPr sz="2300"/>
          </a:p>
        </p:txBody>
      </p:sp>
      <p:sp>
        <p:nvSpPr>
          <p:cNvPr id="426" name="Google Shape;426;p53"/>
          <p:cNvSpPr txBox="1"/>
          <p:nvPr/>
        </p:nvSpPr>
        <p:spPr>
          <a:xfrm>
            <a:off x="530375" y="47658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</a:t>
            </a:r>
            <a:r>
              <a:rPr lang="en-GB" sz="800"/>
              <a:t>ource: Same as citation</a:t>
            </a:r>
            <a:endParaRPr sz="800"/>
          </a:p>
        </p:txBody>
      </p:sp>
      <p:pic>
        <p:nvPicPr>
          <p:cNvPr id="427" name="Google Shape;42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75" y="2778525"/>
            <a:ext cx="4399872" cy="20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Based Approaches</a:t>
            </a:r>
            <a:endParaRPr/>
          </a:p>
        </p:txBody>
      </p:sp>
      <p:sp>
        <p:nvSpPr>
          <p:cNvPr id="433" name="Google Shape;433;p54"/>
          <p:cNvSpPr txBox="1"/>
          <p:nvPr/>
        </p:nvSpPr>
        <p:spPr>
          <a:xfrm>
            <a:off x="339600" y="613525"/>
            <a:ext cx="86433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Can we learn how to downsample + convert to Lego colors end to end?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In theory, knowing which Lego colors are available in the downsampling step can help us more intelligently downsample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A CNN based approach may be able to do so, but wouldn’t be able to address the remix problem out of the box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Difficult to teach ‘good pixelization’ - i.e. getting a good dataset that in itself hasn’t been built from previous approaches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Not implemented, but there are a few ideas for approaching this (ex: VAE that compares to pooled images for error)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Semantic Information</a:t>
            </a:r>
            <a:endParaRPr/>
          </a:p>
        </p:txBody>
      </p:sp>
      <p:sp>
        <p:nvSpPr>
          <p:cNvPr id="439" name="Google Shape;439;p55"/>
          <p:cNvSpPr txBox="1"/>
          <p:nvPr/>
        </p:nvSpPr>
        <p:spPr>
          <a:xfrm>
            <a:off x="339600" y="613525"/>
            <a:ext cx="86433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Ex: “Each eye should be 1 pixel”, “Number of pixels in reflection should match”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Hard to define rules around fine details and enforce them in code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Today, humans are much better at this than computers - these are subjective, so tricky to decide what rules to enforce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This is one of the big reasons the ability to edit mosaics in software is an important feature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ctrTitle"/>
          </p:nvPr>
        </p:nvSpPr>
        <p:spPr>
          <a:xfrm>
            <a:off x="311700" y="963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Links</a:t>
            </a:r>
            <a:endParaRPr/>
          </a:p>
        </p:txBody>
      </p:sp>
      <p:sp>
        <p:nvSpPr>
          <p:cNvPr id="445" name="Google Shape;445;p56"/>
          <p:cNvSpPr txBox="1"/>
          <p:nvPr/>
        </p:nvSpPr>
        <p:spPr>
          <a:xfrm>
            <a:off x="339600" y="86425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github.com/debkbanerji/lego-art-remix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See citations for non Lego art specific algorithm code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See </a:t>
            </a: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lego-art-remix.com</a:t>
            </a:r>
            <a:r>
              <a:rPr lang="en-GB" sz="2300"/>
              <a:t> if you don’t care about code and just want to use a Lego mosaic tool</a:t>
            </a:r>
            <a:endParaRPr sz="2300"/>
          </a:p>
        </p:txBody>
      </p:sp>
      <p:pic>
        <p:nvPicPr>
          <p:cNvPr id="446" name="Google Shape;44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150" y="2465050"/>
            <a:ext cx="2373650" cy="2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type="ctrTitle"/>
          </p:nvPr>
        </p:nvSpPr>
        <p:spPr>
          <a:xfrm>
            <a:off x="311700" y="963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</a:t>
            </a:r>
            <a:endParaRPr/>
          </a:p>
        </p:txBody>
      </p:sp>
      <p:sp>
        <p:nvSpPr>
          <p:cNvPr id="452" name="Google Shape;452;p57"/>
          <p:cNvSpPr txBox="1"/>
          <p:nvPr/>
        </p:nvSpPr>
        <p:spPr>
          <a:xfrm>
            <a:off x="311700" y="843975"/>
            <a:ext cx="846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If you have a feature request for Lego Art Remix specifically, you can also open an issue on </a:t>
            </a: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github.com/debkbanerji/lego-art-remix/issues</a:t>
            </a:r>
            <a:endParaRPr sz="2300"/>
          </a:p>
        </p:txBody>
      </p:sp>
      <p:pic>
        <p:nvPicPr>
          <p:cNvPr id="453" name="Google Shape;45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150" y="2465050"/>
            <a:ext cx="2373650" cy="2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Lego Mosaic Software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67400" y="114810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/>
              <a:t>Has also existed for a while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Some even created by Lego themselves!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Designed to assist humans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we’re going to explore today</a:t>
            </a:r>
            <a:endParaRPr sz="23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748900"/>
            <a:ext cx="7584057" cy="22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15075" y="4927600"/>
            <a:ext cx="30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Example: Image of Lena Forsén put through Lego Art Remix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0" y="0"/>
            <a:ext cx="92823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 Won’t Speak About (Much)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339600" y="656550"/>
            <a:ext cx="87243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Project architecture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Deployment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Security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Performance optimizations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Feature management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Memory management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HTML canvas usage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Interactive pixel editing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PDF generation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Neural network deployment + details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Other software engineering stuff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Generative model integration possibilities, perf</a:t>
            </a:r>
            <a:r>
              <a:rPr lang="en-GB" sz="2300"/>
              <a:t> optimizations</a:t>
            </a:r>
            <a:endParaRPr sz="2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Panic!</a:t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367400" y="1148100"/>
            <a:ext cx="846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Don’t worry if you don’t understand the details of the math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It’s way more useful to focus on understanding the ideas the math is trying to capture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Distance</a:t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67400" y="1148100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Computer representation of colors (RGB, Hex Codes)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What is color distance?</a:t>
            </a:r>
            <a:endParaRPr sz="2300"/>
          </a:p>
        </p:txBody>
      </p:sp>
      <p:sp>
        <p:nvSpPr>
          <p:cNvPr id="104" name="Google Shape;104;p20"/>
          <p:cNvSpPr txBox="1"/>
          <p:nvPr/>
        </p:nvSpPr>
        <p:spPr>
          <a:xfrm>
            <a:off x="-293975" y="2123650"/>
            <a:ext cx="95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colorDist(</a:t>
            </a:r>
            <a:r>
              <a:rPr b="1" lang="en-GB" sz="2400">
                <a:solidFill>
                  <a:srgbClr val="FC33FF"/>
                </a:solidFill>
              </a:rPr>
              <a:t>#FC33FF</a:t>
            </a:r>
            <a:r>
              <a:rPr b="1" lang="en-GB" sz="2400">
                <a:solidFill>
                  <a:schemeClr val="dk1"/>
                </a:solidFill>
              </a:rPr>
              <a:t>, </a:t>
            </a:r>
            <a:r>
              <a:rPr b="1" lang="en-GB" sz="2400">
                <a:solidFill>
                  <a:srgbClr val="8033FF"/>
                </a:solidFill>
              </a:rPr>
              <a:t>#8033FF</a:t>
            </a:r>
            <a:r>
              <a:rPr b="1" lang="en-GB" sz="2400">
                <a:solidFill>
                  <a:schemeClr val="dk1"/>
                </a:solidFill>
              </a:rPr>
              <a:t>) &lt; </a:t>
            </a:r>
            <a:r>
              <a:rPr b="1" lang="en-GB" sz="2400">
                <a:solidFill>
                  <a:schemeClr val="dk1"/>
                </a:solidFill>
              </a:rPr>
              <a:t>colorDist(</a:t>
            </a:r>
            <a:r>
              <a:rPr b="1" lang="en-GB" sz="2400">
                <a:solidFill>
                  <a:srgbClr val="FC33FF"/>
                </a:solidFill>
              </a:rPr>
              <a:t>#FC33FF</a:t>
            </a:r>
            <a:r>
              <a:rPr b="1" lang="en-GB" sz="2400">
                <a:solidFill>
                  <a:schemeClr val="dk1"/>
                </a:solidFill>
              </a:rPr>
              <a:t>, </a:t>
            </a:r>
            <a:r>
              <a:rPr b="1" lang="en-GB" sz="2400">
                <a:solidFill>
                  <a:srgbClr val="176C14"/>
                </a:solidFill>
              </a:rPr>
              <a:t>#176C14</a:t>
            </a:r>
            <a:r>
              <a:rPr b="1" lang="en-GB" sz="2400">
                <a:solidFill>
                  <a:schemeClr val="dk1"/>
                </a:solidFill>
              </a:rPr>
              <a:t>)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880"/>
              <a:t>An Example Color Distance Function</a:t>
            </a:r>
            <a:endParaRPr sz="3880"/>
          </a:p>
        </p:txBody>
      </p:sp>
      <p:sp>
        <p:nvSpPr>
          <p:cNvPr id="110" name="Google Shape;110;p21"/>
          <p:cNvSpPr txBox="1"/>
          <p:nvPr/>
        </p:nvSpPr>
        <p:spPr>
          <a:xfrm>
            <a:off x="367400" y="1148100"/>
            <a:ext cx="846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Euclidean RGB is relatively simple to code + interpret</a:t>
            </a:r>
            <a:endParaRPr sz="2300"/>
          </a:p>
        </p:txBody>
      </p:sp>
      <p:sp>
        <p:nvSpPr>
          <p:cNvPr id="111" name="Google Shape;111;p21"/>
          <p:cNvSpPr txBox="1"/>
          <p:nvPr/>
        </p:nvSpPr>
        <p:spPr>
          <a:xfrm>
            <a:off x="367400" y="3853875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Other functions include CIE94, CIEDE2000, Euclidean LAB, etc.</a:t>
            </a:r>
            <a:endParaRPr sz="23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650" y="1839300"/>
            <a:ext cx="1862176" cy="186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956650" y="3672200"/>
            <a:ext cx="308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/>
              <a:t>https://en.wikipedia.org/wiki/Three-dimensional_space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